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86" r:id="rId1"/>
  </p:sldMasterIdLst>
  <p:notesMasterIdLst>
    <p:notesMasterId r:id="rId15"/>
  </p:notesMasterIdLst>
  <p:handoutMasterIdLst>
    <p:handoutMasterId r:id="rId16"/>
  </p:handoutMasterIdLst>
  <p:sldIdLst>
    <p:sldId id="257" r:id="rId2"/>
    <p:sldId id="271" r:id="rId3"/>
    <p:sldId id="292" r:id="rId4"/>
    <p:sldId id="294" r:id="rId5"/>
    <p:sldId id="303" r:id="rId6"/>
    <p:sldId id="295" r:id="rId7"/>
    <p:sldId id="293" r:id="rId8"/>
    <p:sldId id="272" r:id="rId9"/>
    <p:sldId id="290" r:id="rId10"/>
    <p:sldId id="300" r:id="rId11"/>
    <p:sldId id="302" r:id="rId12"/>
    <p:sldId id="301" r:id="rId13"/>
    <p:sldId id="281" r:id="rId14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65138" indent="-7938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31863" indent="-17463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98588" indent="-26988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65313" indent="-36513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>
          <p15:clr>
            <a:srgbClr val="A4A3A4"/>
          </p15:clr>
        </p15:guide>
        <p15:guide id="2" pos="54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098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241F"/>
    <a:srgbClr val="575756"/>
    <a:srgbClr val="A6A6A6"/>
    <a:srgbClr val="084686"/>
    <a:srgbClr val="004289"/>
    <a:srgbClr val="E41F18"/>
    <a:srgbClr val="5F5F5F"/>
    <a:srgbClr val="B0B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1367" autoAdjust="0"/>
  </p:normalViewPr>
  <p:slideViewPr>
    <p:cSldViewPr snapToGrid="0">
      <p:cViewPr varScale="1">
        <p:scale>
          <a:sx n="114" d="100"/>
          <a:sy n="114" d="100"/>
        </p:scale>
        <p:origin x="1728" y="114"/>
      </p:cViewPr>
      <p:guideLst>
        <p:guide orient="horz" pos="3952"/>
        <p:guide pos="54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4104" y="312"/>
      </p:cViewPr>
      <p:guideLst>
        <p:guide orient="horz" pos="3120"/>
        <p:guide pos="2098"/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5" rIns="91828" bIns="45915" numCol="1" anchor="t" anchorCtr="0" compatLnSpc="1">
            <a:prstTxWarp prst="textNoShape">
              <a:avLst/>
            </a:prstTxWarp>
          </a:bodyPr>
          <a:lstStyle>
            <a:lvl1pPr algn="l" defTabSz="919699" eaLnBrk="1" hangingPunct="1">
              <a:spcBef>
                <a:spcPct val="0"/>
              </a:spcBef>
              <a:buClrTx/>
              <a:buFontTx/>
              <a:buNone/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5" rIns="91828" bIns="45915" numCol="1" anchor="t" anchorCtr="0" compatLnSpc="1">
            <a:prstTxWarp prst="textNoShape">
              <a:avLst/>
            </a:prstTxWarp>
          </a:bodyPr>
          <a:lstStyle>
            <a:lvl1pPr algn="r" defTabSz="919699" eaLnBrk="1" hangingPunct="1">
              <a:spcBef>
                <a:spcPct val="0"/>
              </a:spcBef>
              <a:buClrTx/>
              <a:buFontTx/>
              <a:buNone/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fld id="{ED40D51C-DCD2-4B23-BE09-52E993E0DD90}" type="datetime1">
              <a:rPr lang="en-US"/>
              <a:pPr>
                <a:defRPr/>
              </a:pPr>
              <a:t>1/30/2020</a:t>
            </a:fld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5" rIns="91828" bIns="45915" numCol="1" anchor="b" anchorCtr="0" compatLnSpc="1">
            <a:prstTxWarp prst="textNoShape">
              <a:avLst/>
            </a:prstTxWarp>
          </a:bodyPr>
          <a:lstStyle>
            <a:lvl1pPr algn="l" defTabSz="919699" eaLnBrk="1" hangingPunct="1">
              <a:spcBef>
                <a:spcPct val="0"/>
              </a:spcBef>
              <a:buClrTx/>
              <a:buFontTx/>
              <a:buNone/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5" rIns="91828" bIns="45915" numCol="1" anchor="b" anchorCtr="0" compatLnSpc="1">
            <a:prstTxWarp prst="textNoShape">
              <a:avLst/>
            </a:prstTxWarp>
          </a:bodyPr>
          <a:lstStyle>
            <a:lvl1pPr algn="r" defTabSz="919699" eaLnBrk="1" hangingPunct="1">
              <a:spcBef>
                <a:spcPct val="0"/>
              </a:spcBef>
              <a:buClrTx/>
              <a:buFontTx/>
              <a:buNone/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fld id="{40A5E0BD-93B5-4474-89DF-83C635F56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052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17538" y="487363"/>
            <a:ext cx="562610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65150" y="5591175"/>
            <a:ext cx="5730875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cs-CZ" noProof="0" dirty="0"/>
              <a:t>Click to edit Master text styles</a:t>
            </a:r>
          </a:p>
        </p:txBody>
      </p:sp>
      <p:sp>
        <p:nvSpPr>
          <p:cNvPr id="5127" name="pg num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032500" y="9548813"/>
            <a:ext cx="5429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19699" eaLnBrk="1" hangingPunct="1">
              <a:spcBef>
                <a:spcPct val="0"/>
              </a:spcBef>
              <a:buClrTx/>
              <a:buFontTx/>
              <a:buNone/>
              <a:defRPr sz="1200" i="0"/>
            </a:lvl1pPr>
          </a:lstStyle>
          <a:p>
            <a:pPr>
              <a:defRPr/>
            </a:pPr>
            <a:fld id="{6F666F09-B095-45E0-A395-35D0A32465F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5137" name="McK Separator" hidden="1"/>
          <p:cNvSpPr>
            <a:spLocks noChangeShapeType="1"/>
          </p:cNvSpPr>
          <p:nvPr/>
        </p:nvSpPr>
        <p:spPr bwMode="auto">
          <a:xfrm>
            <a:off x="814388" y="1509713"/>
            <a:ext cx="5199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290" tIns="46145" rIns="92290" bIns="46145"/>
          <a:lstStyle/>
          <a:p>
            <a:pPr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cs-CZ" sz="1428"/>
          </a:p>
        </p:txBody>
      </p:sp>
    </p:spTree>
    <p:extLst>
      <p:ext uri="{BB962C8B-B14F-4D97-AF65-F5344CB8AC3E}">
        <p14:creationId xmlns:p14="http://schemas.microsoft.com/office/powerpoint/2010/main" val="217983107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lnSpc>
        <a:spcPct val="90000"/>
      </a:lnSpc>
      <a:spcBef>
        <a:spcPct val="3000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332406" algn="l" defTabSz="932962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6pPr>
    <a:lvl7pPr marL="2798887" algn="l" defTabSz="932962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7pPr>
    <a:lvl8pPr marL="3265368" algn="l" defTabSz="932962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8pPr>
    <a:lvl9pPr marL="3731849" algn="l" defTabSz="932962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nadpis 2"/>
          <p:cNvSpPr txBox="1">
            <a:spLocks/>
          </p:cNvSpPr>
          <p:nvPr userDrawn="1"/>
        </p:nvSpPr>
        <p:spPr>
          <a:xfrm>
            <a:off x="6999288" y="5759450"/>
            <a:ext cx="739775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cs-CZ" sz="1100" b="0" i="0" dirty="0">
                <a:solidFill>
                  <a:srgbClr val="575756"/>
                </a:solidFill>
              </a:rPr>
              <a:t>Datum:</a:t>
            </a:r>
          </a:p>
        </p:txBody>
      </p:sp>
      <p:sp>
        <p:nvSpPr>
          <p:cNvPr id="7" name="Podnadpis 2"/>
          <p:cNvSpPr txBox="1">
            <a:spLocks/>
          </p:cNvSpPr>
          <p:nvPr userDrawn="1"/>
        </p:nvSpPr>
        <p:spPr>
          <a:xfrm>
            <a:off x="4137025" y="5754688"/>
            <a:ext cx="1039813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cs-CZ" sz="1100" b="0" i="0" dirty="0">
                <a:solidFill>
                  <a:srgbClr val="575756"/>
                </a:solidFill>
              </a:rPr>
              <a:t>Zpracoval:</a:t>
            </a:r>
          </a:p>
        </p:txBody>
      </p:sp>
      <p:grpSp>
        <p:nvGrpSpPr>
          <p:cNvPr id="8" name="Skupina 28"/>
          <p:cNvGrpSpPr>
            <a:grpSpLocks/>
          </p:cNvGrpSpPr>
          <p:nvPr userDrawn="1"/>
        </p:nvGrpSpPr>
        <p:grpSpPr bwMode="auto">
          <a:xfrm>
            <a:off x="4398963" y="277813"/>
            <a:ext cx="4492625" cy="249237"/>
            <a:chOff x="4044949" y="280533"/>
            <a:chExt cx="4493324" cy="248207"/>
          </a:xfrm>
        </p:grpSpPr>
        <p:pic>
          <p:nvPicPr>
            <p:cNvPr id="9" name="Obrázek 3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949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Obrázek 3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931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Obrázek 3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478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Obrázek 3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460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Obrázek 3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6056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Obrázek 3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03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Obrázek 3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877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Obrázek 3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859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Obrázek 3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55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Obrázek 4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4437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Obrázek 4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49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2" name="Přímá spojnice 21"/>
          <p:cNvCxnSpPr/>
          <p:nvPr userDrawn="1"/>
        </p:nvCxnSpPr>
        <p:spPr>
          <a:xfrm>
            <a:off x="1814513" y="2490788"/>
            <a:ext cx="4762" cy="3570287"/>
          </a:xfrm>
          <a:prstGeom prst="line">
            <a:avLst/>
          </a:prstGeom>
          <a:ln w="25400">
            <a:solidFill>
              <a:srgbClr val="A6A6A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Obrázek 4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5133975"/>
            <a:ext cx="2155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Obrázek 4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6257925"/>
            <a:ext cx="3778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ovéPole 2"/>
          <p:cNvSpPr txBox="1">
            <a:spLocks noChangeArrowheads="1"/>
          </p:cNvSpPr>
          <p:nvPr userDrawn="1"/>
        </p:nvSpPr>
        <p:spPr bwMode="auto">
          <a:xfrm>
            <a:off x="893763" y="6291263"/>
            <a:ext cx="2143125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cs-CZ" sz="800" dirty="0">
                <a:solidFill>
                  <a:srgbClr val="5F5F5F"/>
                </a:solidFill>
                <a:latin typeface="Tahoma" pitchFamily="34" charset="0"/>
              </a:rPr>
              <a:t>Zavedli jsme systém řízení kvality</a:t>
            </a:r>
            <a:br>
              <a:rPr lang="cs-CZ" sz="800" dirty="0">
                <a:solidFill>
                  <a:srgbClr val="5F5F5F"/>
                </a:solidFill>
                <a:latin typeface="Tahoma" pitchFamily="34" charset="0"/>
              </a:rPr>
            </a:br>
            <a:r>
              <a:rPr lang="cs-CZ" sz="800" dirty="0">
                <a:solidFill>
                  <a:srgbClr val="5F5F5F"/>
                </a:solidFill>
                <a:latin typeface="Tahoma" pitchFamily="34" charset="0"/>
              </a:rPr>
              <a:t>a systém environmentálního řízení a auditu</a:t>
            </a:r>
          </a:p>
        </p:txBody>
      </p:sp>
      <p:pic>
        <p:nvPicPr>
          <p:cNvPr id="26" name="Zástupný symbol pro obsah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261100"/>
            <a:ext cx="22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59104" y="2285640"/>
            <a:ext cx="6767623" cy="2131489"/>
          </a:xfrm>
        </p:spPr>
        <p:txBody>
          <a:bodyPr anchor="t">
            <a:normAutofit/>
          </a:bodyPr>
          <a:lstStyle>
            <a:lvl1pPr algn="l">
              <a:defRPr sz="5400" b="0" baseline="0">
                <a:solidFill>
                  <a:srgbClr val="084686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13"/>
          </p:nvPr>
        </p:nvSpPr>
        <p:spPr>
          <a:xfrm>
            <a:off x="7633172" y="5755355"/>
            <a:ext cx="1060501" cy="216000"/>
          </a:xfrm>
        </p:spPr>
        <p:txBody>
          <a:bodyPr>
            <a:noAutofit/>
          </a:bodyPr>
          <a:lstStyle>
            <a:lvl1pPr marL="0" indent="0">
              <a:buNone/>
              <a:defRPr sz="1100" baseline="0">
                <a:solidFill>
                  <a:srgbClr val="575756"/>
                </a:solidFill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1" name="Zástupný symbol pro text 20"/>
          <p:cNvSpPr>
            <a:spLocks noGrp="1"/>
          </p:cNvSpPr>
          <p:nvPr>
            <p:ph type="body" sz="quarter" idx="14"/>
          </p:nvPr>
        </p:nvSpPr>
        <p:spPr>
          <a:xfrm>
            <a:off x="5085300" y="5756879"/>
            <a:ext cx="2042886" cy="216047"/>
          </a:xfrm>
        </p:spPr>
        <p:txBody>
          <a:bodyPr>
            <a:noAutofit/>
          </a:bodyPr>
          <a:lstStyle>
            <a:lvl1pPr marL="0" indent="0" algn="l">
              <a:buNone/>
              <a:defRPr lang="cs-CZ" sz="1100" kern="1200" baseline="0" dirty="0" smtClean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27" name="Zástupný symbol pro zápatí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100" i="0" dirty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cs-CZ" dirty="0"/>
              <a:t>Klasifikace informací: N</a:t>
            </a:r>
          </a:p>
        </p:txBody>
      </p:sp>
      <p:sp>
        <p:nvSpPr>
          <p:cNvPr id="28" name="Zástupný symbol pro číslo snímku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100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52E01204-6C95-4CDA-AE4D-01829E825FF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38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- alternativní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Skupina 28"/>
          <p:cNvGrpSpPr>
            <a:grpSpLocks/>
          </p:cNvGrpSpPr>
          <p:nvPr userDrawn="1"/>
        </p:nvGrpSpPr>
        <p:grpSpPr bwMode="auto">
          <a:xfrm>
            <a:off x="4398963" y="277813"/>
            <a:ext cx="4492625" cy="249237"/>
            <a:chOff x="4044949" y="280533"/>
            <a:chExt cx="4493324" cy="248207"/>
          </a:xfrm>
        </p:grpSpPr>
        <p:pic>
          <p:nvPicPr>
            <p:cNvPr id="6" name="Obrázek 3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949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Obrázek 3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931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Obrázek 3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478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rázek 3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460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Obrázek 3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6056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Obrázek 3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03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Obrázek 3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877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Obrázek 3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859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Obrázek 3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55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Obrázek 4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4437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Obrázek 4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49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7" name="Přímá spojnice 16"/>
          <p:cNvCxnSpPr/>
          <p:nvPr userDrawn="1"/>
        </p:nvCxnSpPr>
        <p:spPr>
          <a:xfrm>
            <a:off x="1814513" y="2490788"/>
            <a:ext cx="4762" cy="3570287"/>
          </a:xfrm>
          <a:prstGeom prst="line">
            <a:avLst/>
          </a:prstGeom>
          <a:ln w="25400">
            <a:solidFill>
              <a:srgbClr val="A6A6A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ek 4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5133975"/>
            <a:ext cx="2155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ázek 3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6257925"/>
            <a:ext cx="3778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ovéPole 2"/>
          <p:cNvSpPr txBox="1">
            <a:spLocks noChangeArrowheads="1"/>
          </p:cNvSpPr>
          <p:nvPr userDrawn="1"/>
        </p:nvSpPr>
        <p:spPr bwMode="auto">
          <a:xfrm>
            <a:off x="893763" y="6291263"/>
            <a:ext cx="2143125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cs-CZ" sz="800" dirty="0">
                <a:solidFill>
                  <a:srgbClr val="5F5F5F"/>
                </a:solidFill>
                <a:latin typeface="Tahoma" pitchFamily="34" charset="0"/>
              </a:rPr>
              <a:t>Zavedli jsme systém řízení kvality</a:t>
            </a:r>
            <a:br>
              <a:rPr lang="cs-CZ" sz="800" dirty="0">
                <a:solidFill>
                  <a:srgbClr val="5F5F5F"/>
                </a:solidFill>
                <a:latin typeface="Tahoma" pitchFamily="34" charset="0"/>
              </a:rPr>
            </a:br>
            <a:r>
              <a:rPr lang="cs-CZ" sz="800" dirty="0">
                <a:solidFill>
                  <a:srgbClr val="5F5F5F"/>
                </a:solidFill>
                <a:latin typeface="Tahoma" pitchFamily="34" charset="0"/>
              </a:rPr>
              <a:t>a systém environmentálního řízení a auditu</a:t>
            </a:r>
          </a:p>
        </p:txBody>
      </p:sp>
      <p:pic>
        <p:nvPicPr>
          <p:cNvPr id="21" name="Zástupný symbol pro obsah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261100"/>
            <a:ext cx="22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59104" y="2285640"/>
            <a:ext cx="6767623" cy="2131489"/>
          </a:xfrm>
        </p:spPr>
        <p:txBody>
          <a:bodyPr anchor="t">
            <a:normAutofit/>
          </a:bodyPr>
          <a:lstStyle>
            <a:lvl1pPr algn="l">
              <a:defRPr sz="5400" b="0" baseline="0">
                <a:solidFill>
                  <a:srgbClr val="08468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0" name="Zástupný symbol pro text 20"/>
          <p:cNvSpPr>
            <a:spLocks noGrp="1"/>
          </p:cNvSpPr>
          <p:nvPr>
            <p:ph type="body" sz="quarter" idx="14"/>
          </p:nvPr>
        </p:nvSpPr>
        <p:spPr>
          <a:xfrm>
            <a:off x="4231757" y="5756879"/>
            <a:ext cx="4475973" cy="229251"/>
          </a:xfrm>
        </p:spPr>
        <p:txBody>
          <a:bodyPr>
            <a:noAutofit/>
          </a:bodyPr>
          <a:lstStyle>
            <a:lvl1pPr marL="0" indent="0" algn="l">
              <a:buNone/>
              <a:defRPr sz="1100" baseline="0">
                <a:solidFill>
                  <a:srgbClr val="575756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22" name="Zástupný symbol pro zápatí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100" i="0" dirty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cs-CZ" dirty="0"/>
              <a:t>Klasifikace informací: N</a:t>
            </a:r>
          </a:p>
        </p:txBody>
      </p:sp>
      <p:sp>
        <p:nvSpPr>
          <p:cNvPr id="23" name="Zástupný symbol pro číslo snímku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100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7C9230A6-9EAB-4898-9667-AD3BA685E4A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594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Klasifikace informací: N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82391-3387-404E-8F3D-20BC41D494A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609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dirty="0"/>
              <a:t>Klasifikace informací: N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AE1E5-49E0-4FDF-B222-BE988F3FBBE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8456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575756"/>
              </a:buClr>
              <a:defRPr sz="2800"/>
            </a:lvl1pPr>
            <a:lvl2pPr>
              <a:buClr>
                <a:srgbClr val="575756"/>
              </a:buClr>
              <a:defRPr sz="2400"/>
            </a:lvl2pPr>
            <a:lvl3pPr>
              <a:buClr>
                <a:srgbClr val="575756"/>
              </a:buClr>
              <a:defRPr sz="2000"/>
            </a:lvl3pPr>
            <a:lvl4pPr>
              <a:buClr>
                <a:srgbClr val="575756"/>
              </a:buClr>
              <a:defRPr sz="1800"/>
            </a:lvl4pPr>
            <a:lvl5pPr>
              <a:buClr>
                <a:srgbClr val="575756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575756"/>
              </a:buClr>
              <a:defRPr sz="2800"/>
            </a:lvl1pPr>
            <a:lvl2pPr>
              <a:buClr>
                <a:srgbClr val="575756"/>
              </a:buClr>
              <a:defRPr sz="2400"/>
            </a:lvl2pPr>
            <a:lvl3pPr>
              <a:buClr>
                <a:srgbClr val="575756"/>
              </a:buClr>
              <a:defRPr sz="2000"/>
            </a:lvl3pPr>
            <a:lvl4pPr>
              <a:buClr>
                <a:srgbClr val="575756"/>
              </a:buClr>
              <a:defRPr sz="1800"/>
            </a:lvl4pPr>
            <a:lvl5pPr>
              <a:buClr>
                <a:srgbClr val="575756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Klasifikace informací: N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71B7F-A215-4A2B-8CBA-02DFCB1B4CB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1627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575756"/>
              </a:buClr>
              <a:defRPr sz="2400"/>
            </a:lvl1pPr>
            <a:lvl2pPr>
              <a:buClr>
                <a:srgbClr val="575756"/>
              </a:buClr>
              <a:defRPr sz="2000"/>
            </a:lvl2pPr>
            <a:lvl3pPr>
              <a:buClr>
                <a:srgbClr val="575756"/>
              </a:buClr>
              <a:defRPr sz="1800"/>
            </a:lvl3pPr>
            <a:lvl4pPr>
              <a:buClr>
                <a:srgbClr val="575756"/>
              </a:buClr>
              <a:defRPr sz="1600"/>
            </a:lvl4pPr>
            <a:lvl5pPr>
              <a:buClr>
                <a:srgbClr val="575756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575756"/>
              </a:buClr>
              <a:defRPr sz="2400"/>
            </a:lvl1pPr>
            <a:lvl2pPr>
              <a:buClr>
                <a:srgbClr val="575756"/>
              </a:buClr>
              <a:defRPr sz="2000"/>
            </a:lvl2pPr>
            <a:lvl3pPr>
              <a:buClr>
                <a:srgbClr val="575756"/>
              </a:buClr>
              <a:defRPr sz="1800"/>
            </a:lvl3pPr>
            <a:lvl4pPr>
              <a:buClr>
                <a:srgbClr val="575756"/>
              </a:buClr>
              <a:defRPr sz="1600"/>
            </a:lvl4pPr>
            <a:lvl5pPr>
              <a:buClr>
                <a:srgbClr val="575756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Klasifikace informací: N</a:t>
            </a:r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D8F8E-72DF-462E-90DF-3A229C368F6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1856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Klasifikace informací: N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4BDA4-5604-4AEA-9B7F-0A57A77065A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0502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Klasifikace informací: N</a:t>
            </a:r>
          </a:p>
        </p:txBody>
      </p:sp>
      <p:sp>
        <p:nvSpPr>
          <p:cNvPr id="3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D3476-23F9-4D79-B08B-26D94A8AAE3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4529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40882"/>
            <a:ext cx="3008313" cy="10582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740883"/>
            <a:ext cx="5111750" cy="5426001"/>
          </a:xfrm>
        </p:spPr>
        <p:txBody>
          <a:bodyPr/>
          <a:lstStyle>
            <a:lvl1pPr>
              <a:buClr>
                <a:srgbClr val="575756"/>
              </a:buClr>
              <a:defRPr sz="3200"/>
            </a:lvl1pPr>
            <a:lvl2pPr>
              <a:buClr>
                <a:srgbClr val="575756"/>
              </a:buClr>
              <a:defRPr sz="2800"/>
            </a:lvl2pPr>
            <a:lvl3pPr>
              <a:buClr>
                <a:srgbClr val="575756"/>
              </a:buClr>
              <a:defRPr sz="2400"/>
            </a:lvl3pPr>
            <a:lvl4pPr>
              <a:buClr>
                <a:srgbClr val="575756"/>
              </a:buClr>
              <a:defRPr sz="2000"/>
            </a:lvl4pPr>
            <a:lvl5pPr>
              <a:buClr>
                <a:srgbClr val="575756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902934"/>
            <a:ext cx="3008313" cy="42720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Klasifikace informací: N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BF3CB-7524-4E61-BBA0-D23E8A453E6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832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725213"/>
            <a:ext cx="5486400" cy="400236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Klasifikace informací: N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DEB8C-4950-4A6C-A811-E9F2E9572D3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695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Klasifikace informací: N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F0084-82DD-428A-9504-3FA500AFB36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409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788276"/>
            <a:ext cx="2057400" cy="5337887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804041"/>
            <a:ext cx="6019800" cy="5322122"/>
          </a:xfrm>
        </p:spPr>
        <p:txBody>
          <a:bodyPr vert="eaVert"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Klasifikace informací: N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B0F00-5E83-44F4-831C-27B9A9CD046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7468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14338" y="1084263"/>
            <a:ext cx="48387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765300"/>
            <a:ext cx="8229600" cy="436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/>
              <a:t>Kliknutím lze upravit styly předlohy textu.</a:t>
            </a:r>
          </a:p>
          <a:p>
            <a:pPr lvl="1"/>
            <a:r>
              <a:rPr lang="cs-CZ" altLang="cs-CZ" dirty="0"/>
              <a:t>Druhá úroveň</a:t>
            </a:r>
          </a:p>
          <a:p>
            <a:pPr lvl="2"/>
            <a:r>
              <a:rPr lang="cs-CZ" altLang="cs-CZ" dirty="0"/>
              <a:t>Třetí úroveň</a:t>
            </a:r>
          </a:p>
          <a:p>
            <a:pPr lvl="3"/>
            <a:r>
              <a:rPr lang="cs-CZ" altLang="cs-CZ" dirty="0"/>
              <a:t>Čtvrtá úroveň</a:t>
            </a:r>
          </a:p>
          <a:p>
            <a:pPr lvl="4"/>
            <a:r>
              <a:rPr lang="cs-CZ" altLang="cs-CZ" dirty="0"/>
              <a:t>Pátá úroveň</a:t>
            </a:r>
          </a:p>
          <a:p>
            <a:pPr lvl="4"/>
            <a:r>
              <a:rPr lang="cs-CZ" altLang="cs-CZ" dirty="0"/>
              <a:t>Šestá úroveň</a:t>
            </a:r>
          </a:p>
          <a:p>
            <a:pPr lvl="4"/>
            <a:r>
              <a:rPr lang="cs-CZ" altLang="cs-CZ" dirty="0"/>
              <a:t>Sedmá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2004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 sz="900" i="1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cs-CZ" dirty="0"/>
              <a:t>Klasifikace informací: N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 sz="1100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F33CD58E-8093-4806-82CE-B130FA5B040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9" name="TextovéPole 2"/>
          <p:cNvSpPr txBox="1">
            <a:spLocks noChangeArrowheads="1"/>
          </p:cNvSpPr>
          <p:nvPr/>
        </p:nvSpPr>
        <p:spPr bwMode="auto">
          <a:xfrm>
            <a:off x="1116069" y="6345238"/>
            <a:ext cx="2143125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cs-CZ" sz="800" dirty="0">
                <a:solidFill>
                  <a:srgbClr val="5F5F5F"/>
                </a:solidFill>
                <a:latin typeface="Tahoma" pitchFamily="34" charset="0"/>
              </a:rPr>
              <a:t>Zavedli jsme systém řízení kvality</a:t>
            </a:r>
            <a:br>
              <a:rPr lang="cs-CZ" sz="800" dirty="0">
                <a:solidFill>
                  <a:srgbClr val="5F5F5F"/>
                </a:solidFill>
                <a:latin typeface="Tahoma" pitchFamily="34" charset="0"/>
              </a:rPr>
            </a:br>
            <a:r>
              <a:rPr lang="cs-CZ" sz="800" dirty="0">
                <a:solidFill>
                  <a:srgbClr val="5F5F5F"/>
                </a:solidFill>
                <a:latin typeface="Tahoma" pitchFamily="34" charset="0"/>
              </a:rPr>
              <a:t>a systém environmentálního řízení a auditu</a:t>
            </a:r>
          </a:p>
        </p:txBody>
      </p:sp>
      <p:pic>
        <p:nvPicPr>
          <p:cNvPr id="1031" name="Obrázek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66688"/>
            <a:ext cx="2155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2" name="Skupina 30"/>
          <p:cNvGrpSpPr>
            <a:grpSpLocks/>
          </p:cNvGrpSpPr>
          <p:nvPr/>
        </p:nvGrpSpPr>
        <p:grpSpPr bwMode="auto">
          <a:xfrm>
            <a:off x="3576638" y="280988"/>
            <a:ext cx="5318125" cy="247650"/>
            <a:chOff x="3219371" y="280533"/>
            <a:chExt cx="5318902" cy="248207"/>
          </a:xfrm>
        </p:grpSpPr>
        <p:pic>
          <p:nvPicPr>
            <p:cNvPr id="1035" name="Obrázek 13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9371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Obrázek 14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9353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Obrázek 15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949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Obrázek 16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931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Obrázek 17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478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Obrázek 18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460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Obrázek 19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6056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Obrázek 20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03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Obrázek 21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877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Obrázek 22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859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5" name="Obrázek 23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55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6" name="Obrázek 24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4437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7" name="Obrázek 29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49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3" name="Obrázek 2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44" y="6311900"/>
            <a:ext cx="3778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Zástupný symbol pro obsah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44" y="6315075"/>
            <a:ext cx="22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4241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•"/>
        <a:defRPr sz="32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–"/>
        <a:defRPr sz="28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•"/>
        <a:defRPr sz="24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–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»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ctrTitle"/>
          </p:nvPr>
        </p:nvSpPr>
        <p:spPr>
          <a:xfrm>
            <a:off x="1958975" y="2286000"/>
            <a:ext cx="6767513" cy="2130425"/>
          </a:xfrm>
        </p:spPr>
        <p:txBody>
          <a:bodyPr>
            <a:normAutofit fontScale="90000"/>
          </a:bodyPr>
          <a:lstStyle/>
          <a:p>
            <a:r>
              <a:rPr lang="cs-CZ" altLang="cs-CZ" dirty="0"/>
              <a:t>Domov pro seniory      a domov se zvláštním režimem v Kopřivnici</a:t>
            </a:r>
          </a:p>
        </p:txBody>
      </p:sp>
      <p:sp>
        <p:nvSpPr>
          <p:cNvPr id="6147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7632700" y="5754688"/>
            <a:ext cx="1060450" cy="215900"/>
          </a:xfrm>
        </p:spPr>
        <p:txBody>
          <a:bodyPr/>
          <a:lstStyle/>
          <a:p>
            <a:r>
              <a:rPr lang="cs-CZ" altLang="cs-CZ" dirty="0"/>
              <a:t>30. 1. 2020</a:t>
            </a:r>
          </a:p>
        </p:txBody>
      </p:sp>
      <p:sp>
        <p:nvSpPr>
          <p:cNvPr id="6148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5084763" y="5756275"/>
            <a:ext cx="2043112" cy="215900"/>
          </a:xfrm>
        </p:spPr>
        <p:txBody>
          <a:bodyPr/>
          <a:lstStyle/>
          <a:p>
            <a:r>
              <a:rPr lang="cs-CZ" altLang="cs-CZ" sz="1000" b="1" dirty="0"/>
              <a:t>Jiří Navrátil, MBA</a:t>
            </a:r>
            <a:endParaRPr alt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cs-CZ" alt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Cíl projektu</a:t>
            </a:r>
            <a:endParaRPr lang="cs-CZ" sz="2400" b="0" i="0" strike="noStrike" spc="-1" dirty="0"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372240" y="1627560"/>
            <a:ext cx="8503560" cy="482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/>
            <a:r>
              <a:rPr lang="cs-CZ" b="1" i="0" strike="noStrike" spc="-1" dirty="0">
                <a:solidFill>
                  <a:srgbClr val="575756"/>
                </a:solidFill>
                <a:latin typeface="Tahoma"/>
                <a:ea typeface="Tahoma"/>
              </a:rPr>
              <a:t> </a:t>
            </a:r>
            <a:endParaRPr lang="cs-CZ" b="0" i="0" strike="noStrike" spc="-1" dirty="0">
              <a:latin typeface="Arial"/>
            </a:endParaRPr>
          </a:p>
          <a:p>
            <a:pPr marL="540000" indent="-21564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  <a:p>
            <a:pPr marL="32436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  <a:p>
            <a:pPr marL="540000" indent="-21564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6A4C4DB7-3B28-46E5-A989-EDDC8BF263FA}"/>
              </a:ext>
            </a:extLst>
          </p:cNvPr>
          <p:cNvSpPr/>
          <p:nvPr/>
        </p:nvSpPr>
        <p:spPr>
          <a:xfrm>
            <a:off x="372240" y="1704108"/>
            <a:ext cx="8503560" cy="49048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algn="just"/>
            <a:r>
              <a:rPr lang="cs-CZ" sz="2000" i="0" spc="-1" dirty="0">
                <a:latin typeface="Tahoma"/>
                <a:ea typeface="Tahoma"/>
              </a:rPr>
              <a:t>Řešit nedostatečnou kapacitu lůžek a zlepšit kvalitu péče o naše dříve narozené spoluobčany ve spádové oblasti města Kopřivnice. Chceme vytvořit nové ubytovací a provozní prostory domova pro seniory a domova se zvláštním režimem odpovídající dnešním nárokům a standardům poskytované péče.</a:t>
            </a: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  <a:p>
            <a:pPr marL="540000" indent="-21564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6EE80B9-AD3C-47DE-9909-C9AE02487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08" y="3962332"/>
            <a:ext cx="3576966" cy="2053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D5A5AE5E-38F0-4BD7-BF9F-70E8C1D69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341" y="3521851"/>
            <a:ext cx="4188099" cy="29347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F602F43-E79F-461A-B1E7-160997541E96}"/>
              </a:ext>
            </a:extLst>
          </p:cNvPr>
          <p:cNvSpPr txBox="1"/>
          <p:nvPr/>
        </p:nvSpPr>
        <p:spPr>
          <a:xfrm>
            <a:off x="583200" y="3717609"/>
            <a:ext cx="2008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Vizualizace dle studie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BF300FD-3BA1-420A-9B6E-7B30F165A8E9}"/>
              </a:ext>
            </a:extLst>
          </p:cNvPr>
          <p:cNvSpPr txBox="1"/>
          <p:nvPr/>
        </p:nvSpPr>
        <p:spPr>
          <a:xfrm>
            <a:off x="4393200" y="3275111"/>
            <a:ext cx="2008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Vizualizace dle studie</a:t>
            </a:r>
          </a:p>
        </p:txBody>
      </p:sp>
    </p:spTree>
    <p:extLst>
      <p:ext uri="{BB962C8B-B14F-4D97-AF65-F5344CB8AC3E}">
        <p14:creationId xmlns:p14="http://schemas.microsoft.com/office/powerpoint/2010/main" val="346321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cs-CZ" alt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Umístění objektu</a:t>
            </a:r>
            <a:endParaRPr lang="cs-CZ" sz="2400" b="0" i="0" strike="noStrike" spc="-1" dirty="0">
              <a:latin typeface="Arial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ED98BF0-1EAD-46D0-AFBA-714807D94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00" y="2521334"/>
            <a:ext cx="5247149" cy="368902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6502790D-71E8-4124-9035-42E9659239FC}"/>
              </a:ext>
            </a:extLst>
          </p:cNvPr>
          <p:cNvSpPr/>
          <p:nvPr/>
        </p:nvSpPr>
        <p:spPr>
          <a:xfrm>
            <a:off x="520380" y="1505671"/>
            <a:ext cx="81032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i="0" dirty="0">
                <a:solidFill>
                  <a:srgbClr val="000000"/>
                </a:solidFill>
                <a:ea typeface="Times New Roman" panose="02020603050405020304" pitchFamily="18" charset="0"/>
              </a:rPr>
              <a:t>Nový domov pro seniory a DZR bude umístěn na parcelách č. 508/6, 511, 517/1, 508/2, 516/1, 516/3, 517/5, 517/4 v </a:t>
            </a:r>
            <a:r>
              <a:rPr lang="cs-CZ" sz="2000" i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k.ú</a:t>
            </a:r>
            <a:r>
              <a:rPr lang="cs-CZ" sz="2000" i="0" dirty="0">
                <a:solidFill>
                  <a:srgbClr val="000000"/>
                </a:solidFill>
                <a:ea typeface="Times New Roman" panose="02020603050405020304" pitchFamily="18" charset="0"/>
              </a:rPr>
              <a:t>. Kopřivnice </a:t>
            </a:r>
            <a:r>
              <a:rPr lang="cs-CZ" sz="2000" i="0" dirty="0"/>
              <a:t>mezi ulicemi Obránců míru, Příčná a Česká. 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FD87D3C9-8901-44F7-ADA8-83F7DDE9E99F}"/>
              </a:ext>
            </a:extLst>
          </p:cNvPr>
          <p:cNvSpPr/>
          <p:nvPr/>
        </p:nvSpPr>
        <p:spPr>
          <a:xfrm>
            <a:off x="2004511" y="4038675"/>
            <a:ext cx="1463040" cy="1371600"/>
          </a:xfrm>
          <a:prstGeom prst="ellipse">
            <a:avLst/>
          </a:prstGeom>
          <a:noFill/>
          <a:ln>
            <a:solidFill>
              <a:srgbClr val="C424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530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cs-CZ" alt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Kapacity</a:t>
            </a:r>
            <a:endParaRPr lang="cs-CZ" sz="2400" b="0" i="0" strike="noStrike" spc="-1" dirty="0"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372240" y="1627560"/>
            <a:ext cx="8503560" cy="482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/>
            <a:r>
              <a:rPr lang="cs-CZ" b="1" i="0" strike="noStrike" spc="-1" dirty="0">
                <a:solidFill>
                  <a:srgbClr val="575756"/>
                </a:solidFill>
                <a:latin typeface="Tahoma"/>
                <a:ea typeface="Tahoma"/>
              </a:rPr>
              <a:t> </a:t>
            </a:r>
            <a:endParaRPr lang="cs-CZ" b="0" i="0" strike="noStrike" spc="-1" dirty="0">
              <a:latin typeface="Arial"/>
            </a:endParaRPr>
          </a:p>
          <a:p>
            <a:pPr marL="540000" indent="-21564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  <a:p>
            <a:pPr marL="32436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  <a:p>
            <a:pPr marL="540000" indent="-21564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6A4C4DB7-3B28-46E5-A989-EDDC8BF263FA}"/>
              </a:ext>
            </a:extLst>
          </p:cNvPr>
          <p:cNvSpPr/>
          <p:nvPr/>
        </p:nvSpPr>
        <p:spPr>
          <a:xfrm>
            <a:off x="372240" y="1779960"/>
            <a:ext cx="8503560" cy="482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/>
            <a:r>
              <a:rPr lang="cs-CZ" sz="2000" i="0" spc="-1" dirty="0">
                <a:latin typeface="Tahoma"/>
                <a:ea typeface="Tahoma"/>
              </a:rPr>
              <a:t>Celková kapacita objektu bude 84 lůžek, </a:t>
            </a:r>
          </a:p>
          <a:p>
            <a:pPr marL="216000"/>
            <a:r>
              <a:rPr lang="cs-CZ" sz="2000" i="0" spc="-1" dirty="0">
                <a:latin typeface="Tahoma"/>
                <a:ea typeface="Tahoma"/>
              </a:rPr>
              <a:t>	32 lůžek pro službu Domova pro seniory </a:t>
            </a:r>
          </a:p>
          <a:p>
            <a:pPr marL="216000"/>
            <a:r>
              <a:rPr lang="cs-CZ" sz="2000" i="0" spc="-1" dirty="0">
                <a:latin typeface="Tahoma"/>
                <a:ea typeface="Tahoma"/>
              </a:rPr>
              <a:t>	52 lůžek pro služby Domova se zvláštním režimem.</a:t>
            </a:r>
          </a:p>
          <a:p>
            <a:pPr marL="216000"/>
            <a:endParaRPr lang="cs-CZ" sz="2000" i="0" spc="-1" dirty="0">
              <a:latin typeface="Tahoma"/>
              <a:ea typeface="Tahoma"/>
            </a:endParaRPr>
          </a:p>
          <a:p>
            <a:pPr marL="216000" algn="just"/>
            <a:r>
              <a:rPr lang="cs-CZ" sz="2000" i="0" spc="-1" dirty="0">
                <a:latin typeface="Tahoma"/>
                <a:ea typeface="Tahoma"/>
              </a:rPr>
              <a:t>Kapacita může být navýšena o dalších 6 dočasných lůžek. Tato lůžka neslouží pro stálé ubytování klientů a jsou umístěny v odlehčovacích pokojích. Tyto pokoje budou primárně osazeny jedním lůžkem, avšak prostor umožňuje využití až dvou dočasných lůžek v pokoji.</a:t>
            </a:r>
          </a:p>
          <a:p>
            <a:pPr marL="32436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  <a:p>
            <a:pPr marL="32436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  <a:p>
            <a:pPr marL="540000" indent="-21564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3646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endParaRPr lang="cs-CZ" sz="2400" b="0" i="0" strike="noStrike" spc="-1" dirty="0">
              <a:latin typeface="Arial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BD53F17-77C1-45B6-B9CC-8CA0C7369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00" y="829462"/>
            <a:ext cx="7361176" cy="545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cs-CZ" alt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Koncepce</a:t>
            </a:r>
            <a:endParaRPr lang="cs-CZ" sz="2400" b="0" i="0" strike="noStrike" spc="-1" dirty="0"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372241" y="1627559"/>
            <a:ext cx="7991583" cy="45571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558900" indent="-342900" algn="just">
              <a:buFont typeface="Arial" panose="020B0604020202020204" pitchFamily="34" charset="0"/>
              <a:buChar char="•"/>
            </a:pPr>
            <a:r>
              <a:rPr lang="cs-CZ" sz="2000" i="0" spc="-1" dirty="0">
                <a:latin typeface="Tahoma"/>
                <a:ea typeface="Tahoma"/>
              </a:rPr>
              <a:t>Vytvoření příjemného prostředí pro klienty i zaměstnance</a:t>
            </a:r>
          </a:p>
          <a:p>
            <a:pPr marL="558900" indent="-342900" algn="just">
              <a:buFont typeface="Arial" panose="020B0604020202020204" pitchFamily="34" charset="0"/>
              <a:buChar char="•"/>
            </a:pPr>
            <a:r>
              <a:rPr lang="cs-CZ" sz="2000" i="0" spc="-1" dirty="0">
                <a:latin typeface="Tahoma"/>
                <a:ea typeface="Tahoma"/>
              </a:rPr>
              <a:t>Moderní standard pro tento typ zařízení </a:t>
            </a:r>
          </a:p>
          <a:p>
            <a:pPr marL="558900" indent="-342900" algn="just">
              <a:buFont typeface="Arial" panose="020B0604020202020204" pitchFamily="34" charset="0"/>
              <a:buChar char="•"/>
            </a:pPr>
            <a:r>
              <a:rPr lang="cs-CZ" sz="2000" i="0" spc="-1" dirty="0">
                <a:latin typeface="Tahoma"/>
                <a:ea typeface="Tahoma"/>
              </a:rPr>
              <a:t>Eliminace klasických dlouhých chodeb s minimem denního světla</a:t>
            </a:r>
          </a:p>
          <a:p>
            <a:pPr marL="558900" indent="-342900" algn="just">
              <a:buFont typeface="Arial" panose="020B0604020202020204" pitchFamily="34" charset="0"/>
              <a:buChar char="•"/>
            </a:pPr>
            <a:r>
              <a:rPr lang="cs-CZ" sz="2000" i="0" spc="-1" dirty="0">
                <a:latin typeface="Tahoma"/>
                <a:ea typeface="Tahoma"/>
              </a:rPr>
              <a:t>Přestavba současného objektu stravovny a výstavba nového objektu bydlení a kaple</a:t>
            </a:r>
          </a:p>
          <a:p>
            <a:pPr marL="558900" indent="-342900" algn="just">
              <a:buFont typeface="Arial" panose="020B0604020202020204" pitchFamily="34" charset="0"/>
              <a:buChar char="•"/>
            </a:pPr>
            <a:r>
              <a:rPr lang="cs-CZ" sz="2000" i="0" spc="-1" dirty="0">
                <a:latin typeface="Tahoma"/>
                <a:ea typeface="Tahoma"/>
              </a:rPr>
              <a:t>Ubytovací objekt tvořen jednoduchou kubickou hmotou, tvarovanou dispozičním uspořádáním tak, aby pokoje, chodby a společenské místnosti byly optimálně rozmístěny a navzájem se podporovaly</a:t>
            </a:r>
          </a:p>
          <a:p>
            <a:pPr marL="558900" indent="-342900" algn="just">
              <a:buFont typeface="Arial" panose="020B0604020202020204" pitchFamily="34" charset="0"/>
              <a:buChar char="•"/>
            </a:pPr>
            <a:r>
              <a:rPr lang="cs-CZ" sz="2000" i="0" spc="-1" dirty="0">
                <a:latin typeface="Tahoma"/>
                <a:ea typeface="Tahoma"/>
              </a:rPr>
              <a:t>Redukce současného gastronomického provozu z 500-ti na 150 jídel</a:t>
            </a:r>
          </a:p>
          <a:p>
            <a:pPr marL="558900" indent="-342900" algn="just">
              <a:buFont typeface="Arial" panose="020B0604020202020204" pitchFamily="34" charset="0"/>
              <a:buChar char="•"/>
            </a:pPr>
            <a:r>
              <a:rPr lang="cs-CZ" sz="2000" i="0" spc="-1" dirty="0">
                <a:latin typeface="Tahoma"/>
                <a:ea typeface="Tahoma"/>
              </a:rPr>
              <a:t>Nájemní prostor (kadeřnictví) bude zachován a bude i nadále plně prospěšný pro celkový provoz areálu.</a:t>
            </a:r>
          </a:p>
          <a:p>
            <a:pPr marL="216000" algn="just"/>
            <a:endParaRPr lang="cs-CZ" sz="2000" i="0" spc="-1" dirty="0">
              <a:latin typeface="Tahoma"/>
              <a:ea typeface="Tahoma"/>
            </a:endParaRPr>
          </a:p>
          <a:p>
            <a:pPr marL="216000" algn="just"/>
            <a:endParaRPr lang="cs-CZ" sz="2000" i="0" spc="-1" dirty="0">
              <a:latin typeface="Tahoma"/>
              <a:ea typeface="Tahoma"/>
            </a:endParaRPr>
          </a:p>
          <a:p>
            <a:pPr marL="32436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</a:pPr>
            <a:endParaRPr lang="cs-CZ" sz="2000" i="0" spc="-1" dirty="0">
              <a:solidFill>
                <a:srgbClr val="FF0000"/>
              </a:solidFill>
              <a:latin typeface="Tahoma"/>
              <a:ea typeface="Tahoma"/>
            </a:endParaRPr>
          </a:p>
          <a:p>
            <a:pPr marL="540000" indent="-21564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460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cs-CZ" alt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Financování projektu</a:t>
            </a:r>
            <a:endParaRPr lang="cs-CZ" sz="2400" b="0" i="0" strike="noStrike" spc="-1" dirty="0"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2C019537-7B68-4059-8B8F-2AB3E2CD8262}"/>
              </a:ext>
            </a:extLst>
          </p:cNvPr>
          <p:cNvSpPr/>
          <p:nvPr/>
        </p:nvSpPr>
        <p:spPr>
          <a:xfrm>
            <a:off x="157942" y="1627560"/>
            <a:ext cx="8348495" cy="482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540000" indent="-215640" algn="just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i="0" spc="-1" dirty="0">
                <a:latin typeface="Tahoma"/>
                <a:ea typeface="Tahoma"/>
              </a:rPr>
              <a:t>Prvotní odhad nákladů 120 mil. Kč</a:t>
            </a:r>
          </a:p>
          <a:p>
            <a:pPr marL="540000" indent="-215640" algn="just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i="0" spc="-1" dirty="0">
                <a:latin typeface="Tahoma"/>
                <a:ea typeface="Tahoma"/>
              </a:rPr>
              <a:t>Po rozpracování objemové studie činil odhad nákladů 198 mil. Kč vč. DPH</a:t>
            </a:r>
          </a:p>
          <a:p>
            <a:pPr marL="540000" indent="-215640" algn="just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i="0" spc="-1" dirty="0">
                <a:latin typeface="Tahoma"/>
                <a:ea typeface="Tahoma"/>
              </a:rPr>
              <a:t>Po jednáních s projektantem a připomínkováním studie byly náklady upraveny na zatím konečných 243 mil. Kč vč. DPH</a:t>
            </a:r>
          </a:p>
          <a:p>
            <a:pPr marL="540000" indent="-215640" algn="just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i="0" spc="-1" dirty="0">
                <a:latin typeface="Tahoma"/>
                <a:ea typeface="Tahoma"/>
              </a:rPr>
              <a:t>Nyní je zpracovávána projektová dokumentace pro společné územní a stavební řízení, konečný rozpočet projektu bude znám až po dopracování prováděcí projektové dokumentace v 05/2020</a:t>
            </a:r>
          </a:p>
          <a:p>
            <a:pPr marL="540000" indent="-215640" algn="just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i="0" spc="-1" dirty="0">
                <a:latin typeface="Tahoma"/>
                <a:ea typeface="Tahoma"/>
              </a:rPr>
              <a:t>Kraj požádal o dotaci ve výši 50 mil. Kč z programu MPSV </a:t>
            </a:r>
            <a:r>
              <a:rPr lang="cs-CZ" sz="2000" spc="-1" dirty="0">
                <a:latin typeface="Tahoma"/>
                <a:ea typeface="Tahoma"/>
              </a:rPr>
              <a:t>Rozvoj a obnova materiálně technické základny sociálních služeb 2016-2022</a:t>
            </a:r>
            <a:endParaRPr lang="cs-CZ" sz="2000" i="0" spc="-1" dirty="0">
              <a:latin typeface="Tahoma"/>
              <a:ea typeface="Tahoma"/>
            </a:endParaRPr>
          </a:p>
          <a:p>
            <a:pPr marL="540000" indent="-215640" algn="just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i="0" spc="-1" dirty="0">
                <a:latin typeface="Tahoma"/>
                <a:ea typeface="Tahoma"/>
              </a:rPr>
              <a:t>Překážkou získání dotace je skutečnost, že žadatel není vlastníkem stavbou dotčených pozemků včetně staveb.</a:t>
            </a:r>
          </a:p>
          <a:p>
            <a:pPr marL="540000" indent="-215640" algn="just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i="0" spc="-1" dirty="0">
              <a:solidFill>
                <a:srgbClr val="575756"/>
              </a:solidFill>
              <a:latin typeface="Tahoma"/>
              <a:ea typeface="Tahoma"/>
            </a:endParaRPr>
          </a:p>
          <a:p>
            <a:pPr marL="540000" indent="-21564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i="0" spc="-1" dirty="0">
              <a:solidFill>
                <a:srgbClr val="FF0000"/>
              </a:solidFill>
              <a:latin typeface="Tahoma"/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625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07200"/>
            <a:ext cx="8103240" cy="55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Harmonogram přípravy a realizace</a:t>
            </a:r>
            <a:endParaRPr lang="cs-CZ" sz="2400" i="0" spc="-1" dirty="0"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583200" y="1586740"/>
            <a:ext cx="8503560" cy="482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cs-CZ" sz="1400" b="0" strike="noStrike" spc="-1" dirty="0">
              <a:latin typeface="Arial"/>
            </a:endParaRPr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372234" y="1627736"/>
            <a:ext cx="8504729" cy="483021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5756"/>
              </a:buClr>
              <a:buFont typeface="Arial" panose="020B0604020202020204" pitchFamily="34" charset="0"/>
              <a:buChar char="•"/>
              <a:defRPr sz="3200" kern="120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5756"/>
              </a:buClr>
              <a:buFont typeface="Arial" panose="020B0604020202020204" pitchFamily="34" charset="0"/>
              <a:buChar char="–"/>
              <a:defRPr sz="2800" kern="120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5756"/>
              </a:buClr>
              <a:buFont typeface="Arial" panose="020B0604020202020204" pitchFamily="34" charset="0"/>
              <a:buChar char="•"/>
              <a:defRPr sz="2400" kern="120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5756"/>
              </a:buClr>
              <a:buFont typeface="Arial" panose="020B0604020202020204" pitchFamily="34" charset="0"/>
              <a:buChar char="–"/>
              <a:defRPr sz="2000" kern="120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5756"/>
              </a:buClr>
              <a:buFont typeface="Arial" panose="020B0604020202020204" pitchFamily="34" charset="0"/>
              <a:buChar char="»"/>
              <a:defRPr sz="2000" kern="120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000" kern="120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Font typeface="Arial" panose="020B0604020202020204" pitchFamily="34" charset="0"/>
              <a:buNone/>
            </a:pPr>
            <a:endParaRPr lang="cs-CZ" altLang="cs-CZ" sz="1400" i="0" dirty="0"/>
          </a:p>
          <a:p>
            <a:pPr marL="216000" lvl="1" indent="0">
              <a:buNone/>
            </a:pPr>
            <a:r>
              <a:rPr lang="cs-CZ" altLang="cs-CZ" sz="1400" i="0" dirty="0">
                <a:solidFill>
                  <a:srgbClr val="5F5F5F"/>
                </a:solidFill>
              </a:rPr>
              <a:t>Dokončení projektové přípravy: </a:t>
            </a:r>
            <a:r>
              <a:rPr lang="cs-CZ" altLang="cs-CZ" sz="1400" i="0" dirty="0">
                <a:solidFill>
                  <a:srgbClr val="FF0000"/>
                </a:solidFill>
              </a:rPr>
              <a:t>05/2020</a:t>
            </a:r>
          </a:p>
          <a:p>
            <a:pPr marL="216000" lvl="1" indent="0">
              <a:buNone/>
            </a:pPr>
            <a:r>
              <a:rPr lang="cs-CZ" altLang="cs-CZ" sz="1400" i="0" dirty="0">
                <a:solidFill>
                  <a:srgbClr val="5F5F5F"/>
                </a:solidFill>
              </a:rPr>
              <a:t>Zahájení stavby: </a:t>
            </a:r>
            <a:r>
              <a:rPr lang="cs-CZ" altLang="cs-CZ" sz="1400" i="0" dirty="0">
                <a:solidFill>
                  <a:srgbClr val="FF0000"/>
                </a:solidFill>
              </a:rPr>
              <a:t>09/2020</a:t>
            </a:r>
          </a:p>
          <a:p>
            <a:pPr marL="216000" lvl="1" indent="0">
              <a:buNone/>
            </a:pPr>
            <a:r>
              <a:rPr lang="cs-CZ" altLang="cs-CZ" sz="1400" i="0" dirty="0">
                <a:solidFill>
                  <a:srgbClr val="5F5F5F"/>
                </a:solidFill>
              </a:rPr>
              <a:t>Dokončení stavby: </a:t>
            </a:r>
            <a:r>
              <a:rPr lang="cs-CZ" altLang="cs-CZ" sz="1400" i="0" dirty="0">
                <a:solidFill>
                  <a:srgbClr val="FF0000"/>
                </a:solidFill>
              </a:rPr>
              <a:t>04/2022 stavba, vybavení 05/2022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E6E80A4-2D15-4FF8-8296-5275C8C88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34" y="1586740"/>
            <a:ext cx="8399532" cy="322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2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FCEFDC9-F4A6-4A2B-A6F0-F0E086631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159" y="3123807"/>
            <a:ext cx="4995949" cy="35412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cs-CZ" alt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Vizualizace dle studie</a:t>
            </a:r>
            <a:endParaRPr lang="cs-CZ" sz="2400" b="0" i="0" strike="noStrike" spc="-1" dirty="0">
              <a:latin typeface="Arial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79830A79-6F63-4FB3-A2AA-E83E1F61D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92" y="1574509"/>
            <a:ext cx="5229626" cy="3708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762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cs-CZ" alt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Vizualizace dle studie</a:t>
            </a:r>
            <a:endParaRPr lang="cs-CZ" sz="2400" b="0" i="0" strike="noStrike" spc="-1" dirty="0">
              <a:latin typeface="Arial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D7B9E36-0357-48A1-8CFC-0BE20B829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25" y="1478160"/>
            <a:ext cx="8287789" cy="47585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584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cs-CZ" alt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Vizualizace dle studie</a:t>
            </a:r>
            <a:endParaRPr lang="cs-CZ" sz="2400" b="0" i="0" strike="noStrike" spc="-1" dirty="0">
              <a:latin typeface="Arial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91524BA-61F5-4FA5-9061-56C306CE7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42" y="1411048"/>
            <a:ext cx="6576969" cy="463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1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83200" y="923760"/>
            <a:ext cx="8103240" cy="55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cs-CZ" altLang="cs-CZ" sz="2400" b="1" i="0" spc="-1" dirty="0">
                <a:solidFill>
                  <a:srgbClr val="C4241F"/>
                </a:solidFill>
                <a:latin typeface="Tahoma"/>
                <a:ea typeface="DejaVu Sans"/>
              </a:rPr>
              <a:t>Vizualizace dle studie</a:t>
            </a:r>
            <a:endParaRPr lang="cs-CZ" sz="2400" b="0" i="0" strike="noStrike" spc="-1" dirty="0">
              <a:latin typeface="Arial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F76DE70-8DAC-4561-B753-13677A300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75" y="1478160"/>
            <a:ext cx="6786694" cy="4773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009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 txBox="1">
            <a:spLocks/>
          </p:cNvSpPr>
          <p:nvPr/>
        </p:nvSpPr>
        <p:spPr bwMode="auto">
          <a:xfrm>
            <a:off x="825243" y="923925"/>
            <a:ext cx="78327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575756"/>
              </a:buClr>
              <a:buFont typeface="Arial" panose="020B0604020202020204" pitchFamily="34" charset="0"/>
              <a:buChar char="•"/>
              <a:defRPr sz="320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75756"/>
              </a:buClr>
              <a:buFont typeface="Arial" panose="020B0604020202020204" pitchFamily="34" charset="0"/>
              <a:buChar char="–"/>
              <a:defRPr sz="280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75756"/>
              </a:buClr>
              <a:buFont typeface="Arial" panose="020B0604020202020204" pitchFamily="34" charset="0"/>
              <a:buChar char="•"/>
              <a:defRPr sz="240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75756"/>
              </a:buClr>
              <a:buFont typeface="Arial" panose="020B0604020202020204" pitchFamily="34" charset="0"/>
              <a:buChar char="–"/>
              <a:defRPr sz="200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75756"/>
              </a:buClr>
              <a:buFont typeface="Arial" panose="020B0604020202020204" pitchFamily="34" charset="0"/>
              <a:buChar char="»"/>
              <a:defRPr sz="200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5756"/>
              </a:buClr>
              <a:buFont typeface="Arial" panose="020B0604020202020204" pitchFamily="34" charset="0"/>
              <a:buChar char="»"/>
              <a:defRPr sz="200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5756"/>
              </a:buClr>
              <a:buFont typeface="Arial" panose="020B0604020202020204" pitchFamily="34" charset="0"/>
              <a:buChar char="»"/>
              <a:defRPr sz="200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5756"/>
              </a:buClr>
              <a:buFont typeface="Arial" panose="020B0604020202020204" pitchFamily="34" charset="0"/>
              <a:buChar char="»"/>
              <a:defRPr sz="200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5756"/>
              </a:buClr>
              <a:buFont typeface="Arial" panose="020B0604020202020204" pitchFamily="34" charset="0"/>
              <a:buChar char="»"/>
              <a:defRPr sz="200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600" b="1" i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600" b="1" i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ClrTx/>
              <a:buNone/>
            </a:pPr>
            <a:endParaRPr lang="pl-PL" altLang="cs-CZ" sz="2400" b="1" i="0" dirty="0">
              <a:solidFill>
                <a:srgbClr val="C4241F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600" i="0" dirty="0">
              <a:solidFill>
                <a:srgbClr val="C4241F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3040380" y="504381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buNone/>
              <a:tabLst>
                <a:tab pos="5295900" algn="l"/>
              </a:tabLst>
            </a:pPr>
            <a:r>
              <a:rPr lang="cs-CZ" altLang="cs-CZ" b="1" dirty="0"/>
              <a:t>Děkuji za pozornost</a:t>
            </a:r>
          </a:p>
          <a:p>
            <a:pPr algn="r">
              <a:buNone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47614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šablona_prezentace-světlé_pozadí1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F84CC405-43B6-451F-939B-1F101AEFE6E9}" vid="{34187918-3FA2-4EF3-AF18-14A086C78AF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sablona-prezentace-svetle-pozadi (1)</Template>
  <TotalTime>0</TotalTime>
  <Words>412</Words>
  <Application>Microsoft Office PowerPoint</Application>
  <PresentationFormat>Předvádění na obrazovce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20" baseType="lpstr">
      <vt:lpstr>Arial</vt:lpstr>
      <vt:lpstr>Calibri</vt:lpstr>
      <vt:lpstr>Courier New</vt:lpstr>
      <vt:lpstr>Tahoma</vt:lpstr>
      <vt:lpstr>Times New Roman</vt:lpstr>
      <vt:lpstr>Wingdings</vt:lpstr>
      <vt:lpstr>šablona_prezentace-světlé_pozadí1</vt:lpstr>
      <vt:lpstr>Domov pro seniory      a domov se zvláštním režimem v Kopřivnici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2016-09-20T08:53:48Z</dcterms:created>
  <dcterms:modified xsi:type="dcterms:W3CDTF">2020-01-30T08:46:49Z</dcterms:modified>
</cp:coreProperties>
</file>